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50"/>
  </p:normalViewPr>
  <p:slideViewPr>
    <p:cSldViewPr snapToGrid="0" snapToObjects="1">
      <p:cViewPr varScale="1">
        <p:scale>
          <a:sx n="95" d="100"/>
          <a:sy n="95" d="100"/>
        </p:scale>
        <p:origin x="20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10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823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77306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89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466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20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372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03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441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42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70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36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22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21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143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91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846366-7362-754D-9E48-AA21BB1480DA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6B3DC25-93C4-B74E-B085-59F62073E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54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6902" y="244549"/>
            <a:ext cx="8644086" cy="2732567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/>
              <a:t/>
            </a:r>
            <a:br>
              <a:rPr lang="en-US" b="1"/>
            </a:br>
            <a:r>
              <a:rPr lang="en-US" b="1" smtClean="0"/>
              <a:t>DITA </a:t>
            </a:r>
            <a:r>
              <a:rPr lang="en-US" b="1" dirty="0"/>
              <a:t>BOTËRORE E </a:t>
            </a:r>
            <a:r>
              <a:rPr lang="en-US" b="1" dirty="0" smtClean="0"/>
              <a:t>AUTIZMIT</a:t>
            </a:r>
            <a:br>
              <a:rPr lang="en-US" b="1" dirty="0" smtClean="0"/>
            </a:br>
            <a:r>
              <a:rPr lang="en-US" b="1" dirty="0" smtClean="0"/>
              <a:t>2 </a:t>
            </a:r>
            <a:r>
              <a:rPr lang="en-US" b="1" dirty="0"/>
              <a:t>PRILL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flipV="1">
            <a:off x="12440091" y="6709143"/>
            <a:ext cx="45719" cy="148856"/>
          </a:xfrm>
        </p:spPr>
        <p:txBody>
          <a:bodyPr>
            <a:normAutofit fontScale="25000" lnSpcReduction="20000"/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90" y="2381693"/>
            <a:ext cx="10463174" cy="406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48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406189" y="786809"/>
            <a:ext cx="708128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Çfarë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chemeClr val="tx1"/>
                </a:solidFill>
              </a:rPr>
              <a:t>është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chemeClr val="tx1"/>
                </a:solidFill>
              </a:rPr>
              <a:t>autizmi</a:t>
            </a:r>
            <a:r>
              <a:rPr lang="en-US" sz="2800" b="1" dirty="0">
                <a:solidFill>
                  <a:schemeClr val="tx1"/>
                </a:solidFill>
              </a:rPr>
              <a:t>?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316631" y="2739881"/>
            <a:ext cx="7737272" cy="26581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Autizmi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është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një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çrregullim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kompleks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që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prek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hapësira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të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shumëfishta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të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zhvillimit</a:t>
            </a:r>
            <a:r>
              <a:rPr lang="en-US" dirty="0">
                <a:solidFill>
                  <a:sysClr val="windowText" lastClr="000000"/>
                </a:solidFill>
              </a:rPr>
              <a:t> duke </a:t>
            </a:r>
            <a:r>
              <a:rPr lang="en-US" dirty="0" err="1">
                <a:solidFill>
                  <a:sysClr val="windowText" lastClr="000000"/>
                </a:solidFill>
              </a:rPr>
              <a:t>përfshirë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ndërveprimin</a:t>
            </a:r>
            <a:r>
              <a:rPr lang="en-US" dirty="0">
                <a:solidFill>
                  <a:sysClr val="windowText" lastClr="000000"/>
                </a:solidFill>
              </a:rPr>
              <a:t> social, </a:t>
            </a:r>
            <a:r>
              <a:rPr lang="en-US" dirty="0" err="1">
                <a:solidFill>
                  <a:sysClr val="windowText" lastClr="000000"/>
                </a:solidFill>
              </a:rPr>
              <a:t>komunikimin</a:t>
            </a:r>
            <a:r>
              <a:rPr lang="en-US" dirty="0">
                <a:solidFill>
                  <a:sysClr val="windowText" lastClr="000000"/>
                </a:solidFill>
              </a:rPr>
              <a:t> verbal </a:t>
            </a:r>
            <a:r>
              <a:rPr lang="en-US" dirty="0" err="1">
                <a:solidFill>
                  <a:sysClr val="windowText" lastClr="000000"/>
                </a:solidFill>
              </a:rPr>
              <a:t>dhe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joverbal</a:t>
            </a:r>
            <a:r>
              <a:rPr lang="en-US" dirty="0">
                <a:solidFill>
                  <a:sysClr val="windowText" lastClr="000000"/>
                </a:solidFill>
              </a:rPr>
              <a:t>, </a:t>
            </a:r>
            <a:r>
              <a:rPr lang="en-US" dirty="0" err="1">
                <a:solidFill>
                  <a:sysClr val="windowText" lastClr="000000"/>
                </a:solidFill>
              </a:rPr>
              <a:t>imagjinatën</a:t>
            </a:r>
            <a:r>
              <a:rPr lang="en-US" dirty="0">
                <a:solidFill>
                  <a:sysClr val="windowText" lastClr="000000"/>
                </a:solidFill>
              </a:rPr>
              <a:t>, </a:t>
            </a:r>
            <a:r>
              <a:rPr lang="en-US" dirty="0" err="1">
                <a:solidFill>
                  <a:sysClr val="windowText" lastClr="000000"/>
                </a:solidFill>
              </a:rPr>
              <a:t>sjelljet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dhe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interesat</a:t>
            </a:r>
            <a:r>
              <a:rPr lang="en-US" dirty="0">
                <a:solidFill>
                  <a:sysClr val="windowText" lastClr="000000"/>
                </a:solidFill>
              </a:rPr>
              <a:t>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306" y="2915943"/>
            <a:ext cx="3464859" cy="230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49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8" presetClass="entr" presetSubtype="1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944280" y="480023"/>
            <a:ext cx="5550195" cy="9144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tx1"/>
                </a:solidFill>
              </a:rPr>
              <a:t>Çfarë</a:t>
            </a:r>
            <a:r>
              <a:rPr lang="en-US" sz="2400" b="1" dirty="0" smtClean="0">
                <a:solidFill>
                  <a:schemeClr val="tx1"/>
                </a:solidFill>
              </a:rPr>
              <a:t> e </a:t>
            </a:r>
            <a:r>
              <a:rPr lang="en-US" sz="2400" b="1" dirty="0" err="1" smtClean="0">
                <a:solidFill>
                  <a:schemeClr val="tx1"/>
                </a:solidFill>
              </a:rPr>
              <a:t>shkakton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autizmin</a:t>
            </a:r>
            <a:r>
              <a:rPr lang="en-US" sz="2400" b="1" dirty="0" smtClean="0">
                <a:solidFill>
                  <a:schemeClr val="tx1"/>
                </a:solidFill>
              </a:rPr>
              <a:t>?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902290" y="3769555"/>
            <a:ext cx="7176976" cy="2849525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Në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pak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raste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autizmi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është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shenjë</a:t>
            </a:r>
            <a:r>
              <a:rPr lang="en-US" dirty="0" smtClean="0">
                <a:solidFill>
                  <a:schemeClr val="tx1"/>
                </a:solidFill>
              </a:rPr>
              <a:t> e </a:t>
            </a:r>
            <a:r>
              <a:rPr lang="en-US" dirty="0" err="1" smtClean="0">
                <a:solidFill>
                  <a:schemeClr val="tx1"/>
                </a:solidFill>
              </a:rPr>
              <a:t>një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problemi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gjenetik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tillë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si</a:t>
            </a:r>
            <a:r>
              <a:rPr lang="en-US" dirty="0" smtClean="0">
                <a:solidFill>
                  <a:schemeClr val="tx1"/>
                </a:solidFill>
              </a:rPr>
              <a:t> X </a:t>
            </a:r>
            <a:r>
              <a:rPr lang="en-US" dirty="0" err="1" smtClean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Brishtë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megjithatë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në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shumë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raste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nuk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njihen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shkaqet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 err="1" smtClean="0">
                <a:solidFill>
                  <a:schemeClr val="tx1"/>
                </a:solidFill>
              </a:rPr>
              <a:t>Aktualisht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autizmi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mendohet</a:t>
            </a:r>
            <a:r>
              <a:rPr lang="en-US" dirty="0" smtClean="0">
                <a:solidFill>
                  <a:schemeClr val="tx1"/>
                </a:solidFill>
              </a:rPr>
              <a:t> se </a:t>
            </a:r>
            <a:r>
              <a:rPr lang="en-US" dirty="0" err="1" smtClean="0">
                <a:solidFill>
                  <a:schemeClr val="tx1"/>
                </a:solidFill>
              </a:rPr>
              <a:t>shkaktohet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nga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nga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një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kombinim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gjeneve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dhe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faktorëve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mjedisorë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281" y="1551253"/>
            <a:ext cx="5550194" cy="206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6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75368" y="637954"/>
            <a:ext cx="6868632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Si </a:t>
            </a:r>
            <a:r>
              <a:rPr lang="en-US" sz="2400" b="1" dirty="0" err="1">
                <a:solidFill>
                  <a:schemeClr val="tx1"/>
                </a:solidFill>
              </a:rPr>
              <a:t>diagnostikohet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 err="1">
                <a:solidFill>
                  <a:schemeClr val="tx1"/>
                </a:solidFill>
              </a:rPr>
              <a:t>autizimi</a:t>
            </a:r>
            <a:r>
              <a:rPr lang="en-US" sz="2400" b="1" dirty="0">
                <a:solidFill>
                  <a:schemeClr val="tx1"/>
                </a:solidFill>
              </a:rPr>
              <a:t>?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Donut 5"/>
          <p:cNvSpPr/>
          <p:nvPr/>
        </p:nvSpPr>
        <p:spPr>
          <a:xfrm>
            <a:off x="331049" y="1747844"/>
            <a:ext cx="3274828" cy="914400"/>
          </a:xfrm>
          <a:prstGeom prst="don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onut 6"/>
          <p:cNvSpPr/>
          <p:nvPr/>
        </p:nvSpPr>
        <p:spPr>
          <a:xfrm>
            <a:off x="8383771" y="1824462"/>
            <a:ext cx="3221665" cy="914400"/>
          </a:xfrm>
          <a:prstGeom prst="don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Donut 7"/>
          <p:cNvSpPr/>
          <p:nvPr/>
        </p:nvSpPr>
        <p:spPr>
          <a:xfrm>
            <a:off x="190735" y="5603358"/>
            <a:ext cx="3274828" cy="1010093"/>
          </a:xfrm>
          <a:prstGeom prst="don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/>
          <p:cNvSpPr/>
          <p:nvPr/>
        </p:nvSpPr>
        <p:spPr>
          <a:xfrm>
            <a:off x="8468831" y="5788023"/>
            <a:ext cx="3136605" cy="1010093"/>
          </a:xfrm>
          <a:prstGeom prst="don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36770" y="1992906"/>
            <a:ext cx="2063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Ndërveprimi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social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141416" y="2110223"/>
            <a:ext cx="1441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Komunikimi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933786" y="6108404"/>
            <a:ext cx="22066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Sjelljet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dhe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interesat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245187" y="5923738"/>
            <a:ext cx="723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3E474C"/>
                </a:solidFill>
                <a:latin typeface="Open Sans" charset="0"/>
              </a:rPr>
              <a:t>Koha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949" y="2711662"/>
            <a:ext cx="9211887" cy="284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1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044995" y="510362"/>
            <a:ext cx="810201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1" dirty="0" smtClean="0">
                <a:solidFill>
                  <a:srgbClr val="3E474C"/>
                </a:solidFill>
                <a:latin typeface="Open Sans" charset="0"/>
              </a:rPr>
              <a:t>                   A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kanë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gjithë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fëmijët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me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autizëm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zhvillim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vonuar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?</a:t>
            </a:r>
            <a:endParaRPr lang="en-US" dirty="0">
              <a:solidFill>
                <a:srgbClr val="3E474C"/>
              </a:solidFill>
              <a:latin typeface="Open Sans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1675253" y="3982205"/>
            <a:ext cx="8218968" cy="269003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dirty="0">
                <a:solidFill>
                  <a:srgbClr val="3E474C"/>
                </a:solidFill>
                <a:latin typeface="Open Sans" charset="0"/>
              </a:rPr>
              <a:t>Jo,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një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shtrirje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gjerë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aftësive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kognitive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apo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menduarit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ndërmjet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fëmijëve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me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autizëm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.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Disa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prej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tyre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kanë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një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koeficient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inteligjence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nën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mesataren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,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ndërsa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tjerë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kanë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si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prej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gjeniu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.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Fëmijë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tjerë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kanë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vonesa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domethënëse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gjitha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hapësirat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zhvillimit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. </a:t>
            </a:r>
            <a:endParaRPr lang="en-US" dirty="0">
              <a:solidFill>
                <a:srgbClr val="3E474C"/>
              </a:solidFill>
              <a:latin typeface="Open Sans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1636683"/>
            <a:ext cx="3810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26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706471" y="766440"/>
            <a:ext cx="6337004" cy="9144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1" dirty="0" smtClean="0">
                <a:solidFill>
                  <a:srgbClr val="3E474C"/>
                </a:solidFill>
                <a:latin typeface="Open Sans" charset="0"/>
              </a:rPr>
              <a:t>                             A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shkaktojnë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vaksinat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autizëm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?</a:t>
            </a:r>
            <a:endParaRPr lang="en-US" dirty="0">
              <a:solidFill>
                <a:srgbClr val="3E474C"/>
              </a:solidFill>
              <a:latin typeface="Open Sans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4706471" y="2138083"/>
            <a:ext cx="6535270" cy="473414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943599" y="3212492"/>
            <a:ext cx="440031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>
              <a:solidFill>
                <a:srgbClr val="3E474C"/>
              </a:solidFill>
              <a:latin typeface="Open Sans" charset="0"/>
            </a:endParaRPr>
          </a:p>
          <a:p>
            <a:pPr algn="just"/>
            <a:r>
              <a:rPr lang="en-US" dirty="0" err="1" smtClean="0">
                <a:solidFill>
                  <a:srgbClr val="3E474C"/>
                </a:solidFill>
                <a:latin typeface="Open Sans" charset="0"/>
              </a:rPr>
              <a:t>Ka</a:t>
            </a:r>
            <a:r>
              <a:rPr lang="en-US" dirty="0" smtClean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patur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një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shqetësim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konsiderueshëm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publik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,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si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dhe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vëmendje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konsiderueshme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mediatike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lidhur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me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lidhjen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mundshme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ndërmjet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autizmit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dhe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vaksinave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.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Studime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shumta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shkencore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,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janë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përqendruar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këtë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çështje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,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dhe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fundmi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është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arritur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përfundimin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që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vaksinat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nuk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janë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lidhura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me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autizmin</a:t>
            </a:r>
            <a:r>
              <a:rPr lang="en-US" dirty="0" smtClean="0">
                <a:solidFill>
                  <a:srgbClr val="3E474C"/>
                </a:solidFill>
                <a:latin typeface="Open Sans" charset="0"/>
              </a:rPr>
              <a:t>.</a:t>
            </a:r>
            <a:endParaRPr lang="en-US" b="0" i="0" u="none" strike="noStrike" dirty="0">
              <a:solidFill>
                <a:srgbClr val="3E474C"/>
              </a:solidFill>
              <a:effectLst/>
              <a:latin typeface="Open Sans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57" y="1680840"/>
            <a:ext cx="4381025" cy="262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79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62162" y="839972"/>
            <a:ext cx="6868633" cy="9144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1" dirty="0" smtClean="0">
                <a:solidFill>
                  <a:srgbClr val="3E474C"/>
                </a:solidFill>
                <a:latin typeface="Open Sans" charset="0"/>
              </a:rPr>
              <a:t>                 </a:t>
            </a:r>
            <a:r>
              <a:rPr lang="en-US" b="1" dirty="0" err="1" smtClean="0">
                <a:solidFill>
                  <a:srgbClr val="3E474C"/>
                </a:solidFill>
                <a:latin typeface="Open Sans" charset="0"/>
              </a:rPr>
              <a:t>Cili</a:t>
            </a:r>
            <a:r>
              <a:rPr lang="en-US" b="1" dirty="0" smtClean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është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roli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i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prindit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në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gjithë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këtë</a:t>
            </a:r>
            <a:r>
              <a:rPr lang="en-US" b="1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b="1" dirty="0" err="1">
                <a:solidFill>
                  <a:srgbClr val="3E474C"/>
                </a:solidFill>
                <a:latin typeface="Open Sans" charset="0"/>
              </a:rPr>
              <a:t>proces</a:t>
            </a:r>
            <a:r>
              <a:rPr lang="en-US" b="1" dirty="0" smtClean="0">
                <a:solidFill>
                  <a:srgbClr val="3E474C"/>
                </a:solidFill>
                <a:latin typeface="Open Sans" charset="0"/>
              </a:rPr>
              <a:t>?  </a:t>
            </a:r>
            <a:endParaRPr lang="en-US" dirty="0">
              <a:solidFill>
                <a:srgbClr val="3E474C"/>
              </a:solidFill>
              <a:latin typeface="Open Sans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3841166" y="2743200"/>
            <a:ext cx="7910624" cy="3732028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748478" y="3455052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dirty="0" err="1" smtClean="0">
                <a:solidFill>
                  <a:srgbClr val="3E474C"/>
                </a:solidFill>
                <a:latin typeface="Open Sans" charset="0"/>
              </a:rPr>
              <a:t>Prindërit</a:t>
            </a:r>
            <a:r>
              <a:rPr lang="en-US" dirty="0" smtClean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kanë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një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rol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shumë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rëndësishëm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,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për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bërë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më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kuptueshme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sjelljet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fëmijës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për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specialistët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dhe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personat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përfshirë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trajtim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.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Prindi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shumë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informacion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lidhur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me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sjellje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specifike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shfaqura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nga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fëmija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dhe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frekuencat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shfaqjes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tyre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.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mënyrë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që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sigurohet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një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tablo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plotë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sjelljes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fëmijës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,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prindërve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mund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t’u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kërkohet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vëzhgojnë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dhe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ruajnë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informacionin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lidhur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me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sjelljet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fëmijës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,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ashtu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sikurse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ato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shfaqen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në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kontekstin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e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shtëpisë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apo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të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 </a:t>
            </a:r>
            <a:r>
              <a:rPr lang="en-US" dirty="0" err="1">
                <a:solidFill>
                  <a:srgbClr val="3E474C"/>
                </a:solidFill>
                <a:latin typeface="Open Sans" charset="0"/>
              </a:rPr>
              <a:t>komunitetit</a:t>
            </a:r>
            <a:r>
              <a:rPr lang="en-US" dirty="0">
                <a:solidFill>
                  <a:srgbClr val="3E474C"/>
                </a:solidFill>
                <a:latin typeface="Open Sans" charset="0"/>
              </a:rPr>
              <a:t>. </a:t>
            </a:r>
            <a:endParaRPr lang="en-US" b="0" i="0" u="none" strike="noStrike" dirty="0">
              <a:solidFill>
                <a:srgbClr val="3E474C"/>
              </a:solidFill>
              <a:effectLst/>
              <a:latin typeface="Open Sans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113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57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490</TotalTime>
  <Words>309</Words>
  <Application>Microsoft Macintosh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Open Sans</vt:lpstr>
      <vt:lpstr>Tw Cen MT</vt:lpstr>
      <vt:lpstr>Arial</vt:lpstr>
      <vt:lpstr>Droplet</vt:lpstr>
      <vt:lpstr>  DITA BOTËRORE E AUTIZMIT 2 PRILL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8</cp:revision>
  <dcterms:created xsi:type="dcterms:W3CDTF">2020-04-02T08:20:26Z</dcterms:created>
  <dcterms:modified xsi:type="dcterms:W3CDTF">2020-04-02T16:35:34Z</dcterms:modified>
</cp:coreProperties>
</file>